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dp" ContentType="image/vnd.ms-photo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567" r:id="rId3"/>
    <p:sldId id="577" r:id="rId4"/>
    <p:sldId id="570" r:id="rId5"/>
    <p:sldId id="586" r:id="rId6"/>
    <p:sldId id="583" r:id="rId7"/>
    <p:sldId id="591" r:id="rId8"/>
    <p:sldId id="592" r:id="rId9"/>
    <p:sldId id="587" r:id="rId10"/>
    <p:sldId id="588" r:id="rId11"/>
    <p:sldId id="589" r:id="rId12"/>
    <p:sldId id="590" r:id="rId13"/>
    <p:sldId id="595" r:id="rId14"/>
    <p:sldId id="593" r:id="rId15"/>
    <p:sldId id="576" r:id="rId16"/>
    <p:sldId id="305" r:id="rId17"/>
    <p:sldId id="596" r:id="rId18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2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00FF"/>
    <a:srgbClr val="FFFF99"/>
    <a:srgbClr val="008000"/>
    <a:srgbClr val="00FF00"/>
    <a:srgbClr val="CC0066"/>
    <a:srgbClr val="275942"/>
    <a:srgbClr val="FFFFCC"/>
    <a:srgbClr val="8A0045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422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2023/4/12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2023/4/12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2023/4/12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2023/4/12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2023/4/12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2023/4/12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2023/4/12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2023/4/12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2023/4/12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2023/4/12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2023/4/12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2023/4/12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130059" y="475208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2023/4/12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3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4.wav"/><Relationship Id="rId5" Type="http://schemas.microsoft.com/office/2007/relationships/media" Target="../media/media4.wav"/><Relationship Id="rId10" Type="http://schemas.openxmlformats.org/officeDocument/2006/relationships/image" Target="../media/image22.emf"/><Relationship Id="rId4" Type="http://schemas.openxmlformats.org/officeDocument/2006/relationships/audio" Target="../media/media3.wav"/><Relationship Id="rId9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5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6.wav"/><Relationship Id="rId5" Type="http://schemas.microsoft.com/office/2007/relationships/media" Target="../media/media6.wav"/><Relationship Id="rId10" Type="http://schemas.openxmlformats.org/officeDocument/2006/relationships/image" Target="../media/image24.emf"/><Relationship Id="rId4" Type="http://schemas.openxmlformats.org/officeDocument/2006/relationships/audio" Target="../media/media5.wav"/><Relationship Id="rId9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7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8.wav"/><Relationship Id="rId5" Type="http://schemas.microsoft.com/office/2007/relationships/media" Target="../media/media8.wav"/><Relationship Id="rId10" Type="http://schemas.openxmlformats.org/officeDocument/2006/relationships/image" Target="../media/image26.emf"/><Relationship Id="rId4" Type="http://schemas.openxmlformats.org/officeDocument/2006/relationships/audio" Target="../media/media7.wav"/><Relationship Id="rId9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media" Target="../media/media8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9.wav"/><Relationship Id="rId5" Type="http://schemas.microsoft.com/office/2007/relationships/media" Target="../media/media9.wav"/><Relationship Id="rId4" Type="http://schemas.openxmlformats.org/officeDocument/2006/relationships/audio" Target="../media/media8.wav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audio" Target="../media/media1.wav"/><Relationship Id="rId7" Type="http://schemas.openxmlformats.org/officeDocument/2006/relationships/oleObject" Target="../embeddings/oleObject5.bin"/><Relationship Id="rId2" Type="http://schemas.microsoft.com/office/2007/relationships/media" Target="../media/media1.wav"/><Relationship Id="rId1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2.wav"/><Relationship Id="rId4" Type="http://schemas.microsoft.com/office/2007/relationships/media" Target="../media/media2.wav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5752359" cy="3828838"/>
          </a:xfrm>
        </p:spPr>
        <p:txBody>
          <a:bodyPr/>
          <a:lstStyle/>
          <a:p>
            <a:r>
              <a:rPr lang="en-US" altLang="zh-TW" sz="4000" dirty="0"/>
              <a:t>CTF model for long reverberation</a:t>
            </a:r>
            <a:br>
              <a:rPr lang="zh-TW" altLang="en-US" sz="3200" dirty="0"/>
            </a:br>
            <a:br>
              <a:rPr lang="en-US" altLang="zh-TW" sz="3200" dirty="0"/>
            </a:br>
            <a:br>
              <a:rPr lang="en-US" altLang="zh-TW" dirty="0"/>
            </a:br>
            <a:r>
              <a:rPr lang="en-US" altLang="zh-TW" sz="2000" b="0" dirty="0">
                <a:solidFill>
                  <a:srgbClr val="8A0045"/>
                </a:solidFill>
              </a:rPr>
              <a:t>Date</a:t>
            </a:r>
            <a:r>
              <a:rPr lang="zh-TW" altLang="en-US" sz="2000" b="0" dirty="0">
                <a:solidFill>
                  <a:srgbClr val="8A0045"/>
                </a:solidFill>
              </a:rPr>
              <a:t>：</a:t>
            </a:r>
            <a:r>
              <a:rPr lang="en-US" altLang="zh-TW" sz="2000" b="0" dirty="0">
                <a:solidFill>
                  <a:srgbClr val="8A0045"/>
                </a:solidFill>
              </a:rPr>
              <a:t>2022. 03. 22</a:t>
            </a:r>
            <a:endParaRPr lang="zh-TW" altLang="en-US" sz="2000" dirty="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 dirty="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 dirty="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2023/4/12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C821B-339F-415C-A431-003FE160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55" y="479328"/>
            <a:ext cx="7123429" cy="633276"/>
          </a:xfrm>
        </p:spPr>
        <p:txBody>
          <a:bodyPr/>
          <a:lstStyle/>
          <a:p>
            <a:r>
              <a:rPr lang="en-US" altLang="zh-TW" dirty="0"/>
              <a:t>Window lengths comparison (4)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54EC101-F42F-49F0-A346-5FAF562A1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9EE138-C192-42AA-885E-1A600788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E57F44-C628-4F9D-848A-24C9AA14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B808030B-2714-4DBA-8A67-9FCC4D33E3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0154394"/>
              </p:ext>
            </p:extLst>
          </p:nvPr>
        </p:nvGraphicFramePr>
        <p:xfrm>
          <a:off x="1" y="1189231"/>
          <a:ext cx="10693400" cy="5722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962">
                  <a:extLst>
                    <a:ext uri="{9D8B030D-6E8A-4147-A177-3AD203B41FA5}">
                      <a16:colId xmlns:a16="http://schemas.microsoft.com/office/drawing/2014/main" val="2898375059"/>
                    </a:ext>
                  </a:extLst>
                </a:gridCol>
                <a:gridCol w="4575219">
                  <a:extLst>
                    <a:ext uri="{9D8B030D-6E8A-4147-A177-3AD203B41FA5}">
                      <a16:colId xmlns:a16="http://schemas.microsoft.com/office/drawing/2014/main" val="2072761707"/>
                    </a:ext>
                  </a:extLst>
                </a:gridCol>
                <a:gridCol w="4575219">
                  <a:extLst>
                    <a:ext uri="{9D8B030D-6E8A-4147-A177-3AD203B41FA5}">
                      <a16:colId xmlns:a16="http://schemas.microsoft.com/office/drawing/2014/main" val="720839314"/>
                    </a:ext>
                  </a:extLst>
                </a:gridCol>
              </a:tblGrid>
              <a:tr h="811725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32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64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515132"/>
                  </a:ext>
                </a:extLst>
              </a:tr>
              <a:tr h="81172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音檔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015371"/>
                  </a:ext>
                </a:extLst>
              </a:tr>
              <a:tr h="40987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and predicted source</a:t>
                      </a:r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domain plot</a:t>
                      </a:r>
                    </a:p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463463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CAB3CE49-4F3D-482D-B66A-61B1EAFA5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964349"/>
              </p:ext>
            </p:extLst>
          </p:nvPr>
        </p:nvGraphicFramePr>
        <p:xfrm>
          <a:off x="5972141" y="299346"/>
          <a:ext cx="1912226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856">
                  <a:extLst>
                    <a:ext uri="{9D8B030D-6E8A-4147-A177-3AD203B41FA5}">
                      <a16:colId xmlns:a16="http://schemas.microsoft.com/office/drawing/2014/main" val="4148677529"/>
                    </a:ext>
                  </a:extLst>
                </a:gridCol>
                <a:gridCol w="811370">
                  <a:extLst>
                    <a:ext uri="{9D8B030D-6E8A-4147-A177-3AD203B41FA5}">
                      <a16:colId xmlns:a16="http://schemas.microsoft.com/office/drawing/2014/main" val="1566504654"/>
                    </a:ext>
                  </a:extLst>
                </a:gridCol>
              </a:tblGrid>
              <a:tr h="503587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source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084079"/>
                  </a:ext>
                </a:extLst>
              </a:tr>
            </a:tbl>
          </a:graphicData>
        </a:graphic>
      </p:graphicFrame>
      <p:pic>
        <p:nvPicPr>
          <p:cNvPr id="17" name="source">
            <a:hlinkClick r:id="" action="ppaction://media"/>
            <a:extLst>
              <a:ext uri="{FF2B5EF4-FFF2-40B4-BE49-F238E27FC236}">
                <a16:creationId xmlns:a16="http://schemas.microsoft.com/office/drawing/2014/main" id="{83649D5A-5BBB-4337-9941-0C5904704E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88268" y="345066"/>
            <a:ext cx="609600" cy="6096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7FB3E0E-0EE0-4E77-9174-826A87E0A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773" y="2834741"/>
            <a:ext cx="5334000" cy="4000500"/>
          </a:xfrm>
          <a:prstGeom prst="rect">
            <a:avLst/>
          </a:prstGeom>
        </p:spPr>
      </p:pic>
      <p:pic>
        <p:nvPicPr>
          <p:cNvPr id="9" name="source_predict_NWIN=32_L=255_A_mode=true">
            <a:hlinkClick r:id="" action="ppaction://media"/>
            <a:extLst>
              <a:ext uri="{FF2B5EF4-FFF2-40B4-BE49-F238E27FC236}">
                <a16:creationId xmlns:a16="http://schemas.microsoft.com/office/drawing/2014/main" id="{5FC361E3-7BDA-4467-8B9C-8F7D8D8F164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32973" y="2054484"/>
            <a:ext cx="609600" cy="6096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8D4E418-6C44-4082-A458-3184D474BA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778" y="2834741"/>
            <a:ext cx="5334000" cy="4000500"/>
          </a:xfrm>
          <a:prstGeom prst="rect">
            <a:avLst/>
          </a:prstGeom>
        </p:spPr>
      </p:pic>
      <p:pic>
        <p:nvPicPr>
          <p:cNvPr id="12" name="source_predict_NWIN=64_L=127_A_mode=true">
            <a:hlinkClick r:id="" action="ppaction://media"/>
            <a:extLst>
              <a:ext uri="{FF2B5EF4-FFF2-40B4-BE49-F238E27FC236}">
                <a16:creationId xmlns:a16="http://schemas.microsoft.com/office/drawing/2014/main" id="{E1231774-CF80-4E0F-8C66-7E7F4942FC1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23424" y="20836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9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C821B-339F-415C-A431-003FE160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55" y="479328"/>
            <a:ext cx="7123429" cy="633276"/>
          </a:xfrm>
        </p:spPr>
        <p:txBody>
          <a:bodyPr/>
          <a:lstStyle/>
          <a:p>
            <a:r>
              <a:rPr lang="en-US" altLang="zh-TW" dirty="0"/>
              <a:t>Window lengths comparison (5)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54EC101-F42F-49F0-A346-5FAF562A1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9EE138-C192-42AA-885E-1A600788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E57F44-C628-4F9D-848A-24C9AA14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B808030B-2714-4DBA-8A67-9FCC4D33E3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9757312"/>
              </p:ext>
            </p:extLst>
          </p:nvPr>
        </p:nvGraphicFramePr>
        <p:xfrm>
          <a:off x="1" y="1189231"/>
          <a:ext cx="10693400" cy="5722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962">
                  <a:extLst>
                    <a:ext uri="{9D8B030D-6E8A-4147-A177-3AD203B41FA5}">
                      <a16:colId xmlns:a16="http://schemas.microsoft.com/office/drawing/2014/main" val="2898375059"/>
                    </a:ext>
                  </a:extLst>
                </a:gridCol>
                <a:gridCol w="4575219">
                  <a:extLst>
                    <a:ext uri="{9D8B030D-6E8A-4147-A177-3AD203B41FA5}">
                      <a16:colId xmlns:a16="http://schemas.microsoft.com/office/drawing/2014/main" val="2072761707"/>
                    </a:ext>
                  </a:extLst>
                </a:gridCol>
                <a:gridCol w="4575219">
                  <a:extLst>
                    <a:ext uri="{9D8B030D-6E8A-4147-A177-3AD203B41FA5}">
                      <a16:colId xmlns:a16="http://schemas.microsoft.com/office/drawing/2014/main" val="720839314"/>
                    </a:ext>
                  </a:extLst>
                </a:gridCol>
              </a:tblGrid>
              <a:tr h="811725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128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256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515132"/>
                  </a:ext>
                </a:extLst>
              </a:tr>
              <a:tr h="81172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音檔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015371"/>
                  </a:ext>
                </a:extLst>
              </a:tr>
              <a:tr h="40987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and predicted source</a:t>
                      </a:r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domain plot</a:t>
                      </a:r>
                    </a:p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463463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5650E9D-24E6-4FBF-B03A-5AA436D4C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964349"/>
              </p:ext>
            </p:extLst>
          </p:nvPr>
        </p:nvGraphicFramePr>
        <p:xfrm>
          <a:off x="5972141" y="299346"/>
          <a:ext cx="1912226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856">
                  <a:extLst>
                    <a:ext uri="{9D8B030D-6E8A-4147-A177-3AD203B41FA5}">
                      <a16:colId xmlns:a16="http://schemas.microsoft.com/office/drawing/2014/main" val="4148677529"/>
                    </a:ext>
                  </a:extLst>
                </a:gridCol>
                <a:gridCol w="811370">
                  <a:extLst>
                    <a:ext uri="{9D8B030D-6E8A-4147-A177-3AD203B41FA5}">
                      <a16:colId xmlns:a16="http://schemas.microsoft.com/office/drawing/2014/main" val="1566504654"/>
                    </a:ext>
                  </a:extLst>
                </a:gridCol>
              </a:tblGrid>
              <a:tr h="503587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source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084079"/>
                  </a:ext>
                </a:extLst>
              </a:tr>
            </a:tbl>
          </a:graphicData>
        </a:graphic>
      </p:graphicFrame>
      <p:pic>
        <p:nvPicPr>
          <p:cNvPr id="16" name="source">
            <a:hlinkClick r:id="" action="ppaction://media"/>
            <a:extLst>
              <a:ext uri="{FF2B5EF4-FFF2-40B4-BE49-F238E27FC236}">
                <a16:creationId xmlns:a16="http://schemas.microsoft.com/office/drawing/2014/main" id="{BC7B2054-3D01-4356-B317-CF613712D8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88268" y="345066"/>
            <a:ext cx="609600" cy="609600"/>
          </a:xfrm>
          <a:prstGeom prst="rect">
            <a:avLst/>
          </a:prstGeom>
        </p:spPr>
      </p:pic>
      <p:pic>
        <p:nvPicPr>
          <p:cNvPr id="6" name="source_predict_NWIN=128_L=63_A_mode=true">
            <a:hlinkClick r:id="" action="ppaction://media"/>
            <a:extLst>
              <a:ext uri="{FF2B5EF4-FFF2-40B4-BE49-F238E27FC236}">
                <a16:creationId xmlns:a16="http://schemas.microsoft.com/office/drawing/2014/main" id="{8487E61D-AE38-497E-AE22-29EA6F8036A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42769" y="2073080"/>
            <a:ext cx="609600" cy="6096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6562E26-D83B-4BF6-A683-CCD812167D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0778" y="2796788"/>
            <a:ext cx="5334000" cy="4000500"/>
          </a:xfrm>
          <a:prstGeom prst="rect">
            <a:avLst/>
          </a:prstGeom>
        </p:spPr>
      </p:pic>
      <p:pic>
        <p:nvPicPr>
          <p:cNvPr id="10" name="source_predict_NWIN=256_L=31_A_mode=true">
            <a:hlinkClick r:id="" action="ppaction://media"/>
            <a:extLst>
              <a:ext uri="{FF2B5EF4-FFF2-40B4-BE49-F238E27FC236}">
                <a16:creationId xmlns:a16="http://schemas.microsoft.com/office/drawing/2014/main" id="{F160EE8B-83F8-47B6-BF95-50A860B7A83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61882" y="2073080"/>
            <a:ext cx="609600" cy="6096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359C455-AF41-4471-A41B-E5807FC5C1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1438" y="279678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8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C821B-339F-415C-A431-003FE160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55" y="479328"/>
            <a:ext cx="7123429" cy="633276"/>
          </a:xfrm>
        </p:spPr>
        <p:txBody>
          <a:bodyPr/>
          <a:lstStyle/>
          <a:p>
            <a:r>
              <a:rPr lang="en-US" altLang="zh-TW" dirty="0"/>
              <a:t>Window lengths comparison (6)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54EC101-F42F-49F0-A346-5FAF562A1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9EE138-C192-42AA-885E-1A600788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E57F44-C628-4F9D-848A-24C9AA14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B808030B-2714-4DBA-8A67-9FCC4D33E3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465130"/>
              </p:ext>
            </p:extLst>
          </p:nvPr>
        </p:nvGraphicFramePr>
        <p:xfrm>
          <a:off x="1" y="1189231"/>
          <a:ext cx="10693400" cy="5722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962">
                  <a:extLst>
                    <a:ext uri="{9D8B030D-6E8A-4147-A177-3AD203B41FA5}">
                      <a16:colId xmlns:a16="http://schemas.microsoft.com/office/drawing/2014/main" val="2898375059"/>
                    </a:ext>
                  </a:extLst>
                </a:gridCol>
                <a:gridCol w="4575219">
                  <a:extLst>
                    <a:ext uri="{9D8B030D-6E8A-4147-A177-3AD203B41FA5}">
                      <a16:colId xmlns:a16="http://schemas.microsoft.com/office/drawing/2014/main" val="2072761707"/>
                    </a:ext>
                  </a:extLst>
                </a:gridCol>
                <a:gridCol w="4575219">
                  <a:extLst>
                    <a:ext uri="{9D8B030D-6E8A-4147-A177-3AD203B41FA5}">
                      <a16:colId xmlns:a16="http://schemas.microsoft.com/office/drawing/2014/main" val="720839314"/>
                    </a:ext>
                  </a:extLst>
                </a:gridCol>
              </a:tblGrid>
              <a:tr h="811725"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1024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2048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515132"/>
                  </a:ext>
                </a:extLst>
              </a:tr>
              <a:tr h="81172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音檔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015371"/>
                  </a:ext>
                </a:extLst>
              </a:tr>
              <a:tr h="40987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and predicted source</a:t>
                      </a:r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domain plot</a:t>
                      </a:r>
                    </a:p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  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463463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6F0816E-BA56-4E2C-82E1-DC27EF860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110951"/>
              </p:ext>
            </p:extLst>
          </p:nvPr>
        </p:nvGraphicFramePr>
        <p:xfrm>
          <a:off x="5972141" y="299346"/>
          <a:ext cx="1912226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856">
                  <a:extLst>
                    <a:ext uri="{9D8B030D-6E8A-4147-A177-3AD203B41FA5}">
                      <a16:colId xmlns:a16="http://schemas.microsoft.com/office/drawing/2014/main" val="4148677529"/>
                    </a:ext>
                  </a:extLst>
                </a:gridCol>
                <a:gridCol w="811370">
                  <a:extLst>
                    <a:ext uri="{9D8B030D-6E8A-4147-A177-3AD203B41FA5}">
                      <a16:colId xmlns:a16="http://schemas.microsoft.com/office/drawing/2014/main" val="1566504654"/>
                    </a:ext>
                  </a:extLst>
                </a:gridCol>
              </a:tblGrid>
              <a:tr h="503587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source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084079"/>
                  </a:ext>
                </a:extLst>
              </a:tr>
            </a:tbl>
          </a:graphicData>
        </a:graphic>
      </p:graphicFrame>
      <p:pic>
        <p:nvPicPr>
          <p:cNvPr id="17" name="source">
            <a:hlinkClick r:id="" action="ppaction://media"/>
            <a:extLst>
              <a:ext uri="{FF2B5EF4-FFF2-40B4-BE49-F238E27FC236}">
                <a16:creationId xmlns:a16="http://schemas.microsoft.com/office/drawing/2014/main" id="{6350E4E1-7A7B-40F7-9C65-B839C56A28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00625" y="345066"/>
            <a:ext cx="609600" cy="6096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1026DA2-5790-49F2-977D-1B4B5A3A48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0105" y="2844078"/>
            <a:ext cx="5334000" cy="4000500"/>
          </a:xfrm>
          <a:prstGeom prst="rect">
            <a:avLst/>
          </a:prstGeom>
        </p:spPr>
      </p:pic>
      <p:pic>
        <p:nvPicPr>
          <p:cNvPr id="6" name="source_predict_NWIN=1024_L=7_A_mode=true">
            <a:hlinkClick r:id="" action="ppaction://media"/>
            <a:extLst>
              <a:ext uri="{FF2B5EF4-FFF2-40B4-BE49-F238E27FC236}">
                <a16:creationId xmlns:a16="http://schemas.microsoft.com/office/drawing/2014/main" id="{057C4132-E2E6-4D94-BE78-28E655CED4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21381" y="2062973"/>
            <a:ext cx="609600" cy="6096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8B17374-D9B1-45BC-AB2F-37A6FDE051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108" y="2844078"/>
            <a:ext cx="5334000" cy="4000500"/>
          </a:xfrm>
          <a:prstGeom prst="rect">
            <a:avLst/>
          </a:prstGeom>
        </p:spPr>
      </p:pic>
      <p:pic>
        <p:nvPicPr>
          <p:cNvPr id="11" name="source_predict_NWIN=2048_L=3_A_mode=true">
            <a:hlinkClick r:id="" action="ppaction://media"/>
            <a:extLst>
              <a:ext uri="{FF2B5EF4-FFF2-40B4-BE49-F238E27FC236}">
                <a16:creationId xmlns:a16="http://schemas.microsoft.com/office/drawing/2014/main" id="{F7369AB0-CD55-4F7D-BAAF-DE4984D482B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9776" y="20930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7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9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 lengths comparison (6)</a:t>
            </a:r>
            <a:endParaRPr lang="en-US" altLang="zh-TW" sz="2800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F45F3F2-A686-4ED9-8A11-D1F93BE71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16" y="1621760"/>
            <a:ext cx="5334000" cy="40005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51AB789-D6F5-4B62-B4A0-3443DE749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735" y="1621760"/>
            <a:ext cx="5334000" cy="40005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F82EF8-262A-45A4-B668-6568DA0BAB02}"/>
              </a:ext>
            </a:extLst>
          </p:cNvPr>
          <p:cNvSpPr txBox="1"/>
          <p:nvPr/>
        </p:nvSpPr>
        <p:spPr>
          <a:xfrm>
            <a:off x="1961145" y="6204857"/>
            <a:ext cx="142603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source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F3B3842-C03C-4981-925A-6DB7EBB9FFDC}"/>
              </a:ext>
            </a:extLst>
          </p:cNvPr>
          <p:cNvSpPr txBox="1"/>
          <p:nvPr/>
        </p:nvSpPr>
        <p:spPr>
          <a:xfrm>
            <a:off x="7203169" y="6138304"/>
            <a:ext cx="1869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source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7B61F2A-910B-403B-B842-79DD23A8CD15}"/>
              </a:ext>
            </a:extLst>
          </p:cNvPr>
          <p:cNvSpPr txBox="1"/>
          <p:nvPr/>
        </p:nvSpPr>
        <p:spPr>
          <a:xfrm>
            <a:off x="2740584" y="1226648"/>
            <a:ext cx="54910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 length = 2048</a:t>
            </a:r>
            <a:endParaRPr lang="zh-TW" altLang="en-US" sz="20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981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Conclusion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內容版面配置區 5">
            <a:extLst>
              <a:ext uri="{FF2B5EF4-FFF2-40B4-BE49-F238E27FC236}">
                <a16:creationId xmlns:a16="http://schemas.microsoft.com/office/drawing/2014/main" id="{B4EA3127-4F3C-41CC-A3D6-C5A7797A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580" y="1420014"/>
            <a:ext cx="9401473" cy="5018107"/>
          </a:xfrm>
        </p:spPr>
        <p:txBody>
          <a:bodyPr>
            <a:normAutofit/>
          </a:bodyPr>
          <a:lstStyle/>
          <a:p>
            <a:r>
              <a:rPr lang="en-US" altLang="zh-TW" sz="2000" b="0" dirty="0">
                <a:cs typeface="Times New Roman" panose="02020603050405020304" pitchFamily="18" charset="0"/>
              </a:rPr>
              <a:t>Long window is better for ATF estimation</a:t>
            </a: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Long window is also better for source prediction</a:t>
            </a:r>
          </a:p>
          <a:p>
            <a:endParaRPr lang="en-US" altLang="zh-TW" sz="2000" b="0" dirty="0">
              <a:cs typeface="Times New Roman" panose="02020603050405020304" pitchFamily="18" charset="0"/>
            </a:endParaRPr>
          </a:p>
          <a:p>
            <a:endParaRPr lang="en-US" altLang="zh-TW" sz="20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100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Future work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內容版面配置區 5">
                <a:extLst>
                  <a:ext uri="{FF2B5EF4-FFF2-40B4-BE49-F238E27FC236}">
                    <a16:creationId xmlns:a16="http://schemas.microsoft.com/office/drawing/2014/main" id="{4F7B7EC2-0840-478F-8486-BE7687BE9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580" y="1420014"/>
                <a:ext cx="9401473" cy="50181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16531" indent="-316531" algn="l" defTabSz="844083" rtl="0" eaLnBrk="1" latinLnBrk="0" hangingPunct="1">
                  <a:spcBef>
                    <a:spcPts val="0"/>
                  </a:spcBef>
                  <a:spcAft>
                    <a:spcPts val="1108"/>
                  </a:spcAft>
                  <a:buSzPct val="85000"/>
                  <a:buFont typeface="Arial" panose="020B0604020202020204" pitchFamily="34" charset="0"/>
                  <a:buChar char="•"/>
                  <a:defRPr sz="2200" b="1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rial" pitchFamily="34" charset="0"/>
                  </a:defRPr>
                </a:lvl1pPr>
                <a:lvl2pPr marL="685817" indent="-263776" algn="l" defTabSz="844083" rtl="0" eaLnBrk="1" latinLnBrk="0" hangingPunct="1">
                  <a:lnSpc>
                    <a:spcPts val="2900"/>
                  </a:lnSpc>
                  <a:spcBef>
                    <a:spcPts val="0"/>
                  </a:spcBef>
                  <a:spcAft>
                    <a:spcPts val="1108"/>
                  </a:spcAft>
                  <a:buSzPct val="85000"/>
                  <a:buFont typeface="Arial" panose="020B0604020202020204" pitchFamily="34" charset="0"/>
                  <a:buChar char="•"/>
                  <a:defRPr sz="1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rial" pitchFamily="34" charset="0"/>
                  </a:defRPr>
                </a:lvl2pPr>
                <a:lvl3pPr marL="1055103" indent="-211021" algn="l" defTabSz="844083" rtl="0" eaLnBrk="1" latinLnBrk="0" hangingPunct="1">
                  <a:lnSpc>
                    <a:spcPts val="2900"/>
                  </a:lnSpc>
                  <a:spcBef>
                    <a:spcPts val="0"/>
                  </a:spcBef>
                  <a:spcAft>
                    <a:spcPts val="1108"/>
                  </a:spcAft>
                  <a:buSzPct val="65000"/>
                  <a:buFont typeface="Wingdings" pitchFamily="2" charset="2"/>
                  <a:buChar char="u"/>
                  <a:defRPr sz="1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rial" pitchFamily="34" charset="0"/>
                  </a:defRPr>
                </a:lvl3pPr>
                <a:lvl4pPr marL="1477145" indent="-211021" algn="l" defTabSz="844083" rtl="0" eaLnBrk="1" latinLnBrk="0" hangingPunct="1">
                  <a:lnSpc>
                    <a:spcPts val="2900"/>
                  </a:lnSpc>
                  <a:spcBef>
                    <a:spcPts val="0"/>
                  </a:spcBef>
                  <a:spcAft>
                    <a:spcPts val="1108"/>
                  </a:spcAft>
                  <a:buFont typeface="Arial" pitchFamily="34" charset="0"/>
                  <a:buChar char="–"/>
                  <a:defRPr sz="1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rial" pitchFamily="34" charset="0"/>
                  </a:defRPr>
                </a:lvl4pPr>
                <a:lvl5pPr marL="1899186" indent="-211021" algn="l" defTabSz="844083" rtl="0" eaLnBrk="1" latinLnBrk="0" hangingPunct="1">
                  <a:lnSpc>
                    <a:spcPts val="2900"/>
                  </a:lnSpc>
                  <a:spcBef>
                    <a:spcPts val="0"/>
                  </a:spcBef>
                  <a:spcAft>
                    <a:spcPts val="1108"/>
                  </a:spcAft>
                  <a:buFont typeface="Arial" pitchFamily="34" charset="0"/>
                  <a:buChar char="»"/>
                  <a:defRPr sz="1800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rial" pitchFamily="34" charset="0"/>
                  </a:defRPr>
                </a:lvl5pPr>
                <a:lvl6pPr marL="2321227" indent="-211021" algn="l" defTabSz="84408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4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69" indent="-211021" algn="l" defTabSz="84408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4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65310" indent="-211021" algn="l" defTabSz="84408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4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587351" indent="-211021" algn="l" defTabSz="84408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4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Initialize A with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"/>
                        <m:ctrlPr>
                          <a:rPr lang="zh-TW" altLang="en-US" sz="2000" b="1" i="1" kern="120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"/>
                            <m:ctrlPr>
                              <a:rPr lang="zh-TW" altLang="en-US" sz="2000" b="1" i="1" kern="1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zh-TW" altLang="en-US" sz="2000" b="1" kern="1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𝐀</m:t>
                            </m:r>
                            <m:d>
                              <m:dPr>
                                <m:begChr m:val=""/>
                                <m:endChr m:val=""/>
                                <m:ctrlPr>
                                  <a:rPr lang="zh-TW" altLang="en-US" sz="2000" b="1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lang="zh-TW" altLang="en-US" sz="2000" b="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</m:e>
                            </m:d>
                            <m:r>
                              <a:rPr lang="zh-TW" altLang="en-US" sz="2000" b="0" i="1" kern="1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lang="zh-TW" altLang="en-US" sz="2000" b="0" i="0" kern="1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lang="zh-TW" altLang="en-US" sz="2000" b="0" i="1" kern="1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  <m:r>
                              <a:rPr lang="zh-TW" altLang="en-US" sz="2000" b="0" i="0" kern="1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e>
                        </m:d>
                        <m:r>
                          <a:rPr lang="zh-TW" altLang="en-US" sz="2000" b="0" i="0" kern="12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sSubSup>
                          <m:sSubSupPr>
                            <m:ctrlPr>
                              <a:rPr lang="zh-TW" altLang="en-US" sz="2000" b="0" i="1" kern="1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lang="zh-TW" altLang="en-US" sz="2000" b="1" i="0" kern="1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𝐑</m:t>
                            </m:r>
                          </m:e>
                          <m:sub>
                            <m:r>
                              <a:rPr lang="zh-TW" altLang="en-US" sz="2000" b="1" i="0" kern="1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𝐬𝐲</m:t>
                            </m:r>
                          </m:sub>
                          <m:sup>
                            <m:r>
                              <a:rPr lang="zh-TW" altLang="en-US" sz="2000" b="0" i="1" kern="1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𝐻</m:t>
                            </m:r>
                          </m:sup>
                        </m:sSubSup>
                        <m:d>
                          <m:dPr>
                            <m:begChr m:val=""/>
                            <m:endChr m:val=""/>
                            <m:ctrlPr>
                              <a:rPr lang="zh-TW" altLang="en-US" sz="2000" b="0" i="1" kern="1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zh-TW" altLang="en-US" sz="2000" b="0" i="0" kern="120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</m:e>
                        </m:d>
                        <m:r>
                          <a:rPr lang="zh-TW" altLang="en-US" sz="2000" b="0" i="1" kern="12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lang="zh-TW" altLang="en-US" sz="2000" b="0" i="0" kern="12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lang="zh-TW" altLang="en-US" sz="2000" b="0" i="1" kern="12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  <m:r>
                          <a:rPr lang="zh-TW" altLang="en-US" sz="2000" b="0" i="0" kern="12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d>
                    <m:sSubSup>
                      <m:sSubSupPr>
                        <m:ctrlPr>
                          <a:rPr lang="zh-TW" altLang="en-US" sz="2000" b="1" i="1" kern="12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lang="zh-TW" altLang="en-US" sz="2000" b="1" i="0" kern="12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𝐑</m:t>
                        </m:r>
                      </m:e>
                      <m:sub>
                        <m:r>
                          <a:rPr lang="zh-TW" altLang="en-US" sz="2000" b="1" i="0" kern="12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𝐬𝐬</m:t>
                        </m:r>
                      </m:sub>
                      <m:sup>
                        <m:r>
                          <a:rPr lang="zh-TW" altLang="en-US" sz="2000" b="0" i="0" kern="12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</m:sSubSup>
                    <m:d>
                      <m:dPr>
                        <m:begChr m:val=""/>
                        <m:endChr m:val=""/>
                        <m:ctrlPr>
                          <a:rPr lang="zh-TW" altLang="en-US" sz="2000" b="1" i="1" kern="12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zh-TW" altLang="en-US" sz="2000" b="0" i="0" kern="12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</m:e>
                    </m:d>
                    <m:r>
                      <a:rPr lang="zh-TW" altLang="en-US" sz="2000" b="0" i="1" kern="120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lang="zh-TW" altLang="en-US" sz="2000" b="0" i="0" kern="120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zh-TW" altLang="en-US" sz="2000" b="0" i="1" kern="120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lang="zh-TW" altLang="en-US" sz="2000" b="0" i="0" kern="120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lang="en-US" altLang="zh-TW" sz="2000" b="0" dirty="0">
                  <a:cs typeface="Times New Roman" panose="02020603050405020304" pitchFamily="18" charset="0"/>
                </a:endParaRP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Replace speech source with white noise for estimating ATF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Initialize </a:t>
                </a:r>
                <a:r>
                  <a:rPr lang="en-US" altLang="zh-TW" sz="2000" dirty="0">
                    <a:cs typeface="Times New Roman" panose="02020603050405020304" pitchFamily="18" charset="0"/>
                  </a:rPr>
                  <a:t>A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 with point source free field model</a:t>
                </a:r>
              </a:p>
              <a:p>
                <a:endParaRPr lang="en-US" altLang="zh-TW" sz="2000" b="0" dirty="0">
                  <a:cs typeface="Times New Roman" panose="02020603050405020304" pitchFamily="18" charset="0"/>
                </a:endParaRPr>
              </a:p>
              <a:p>
                <a:endParaRPr lang="en-US" altLang="zh-TW" sz="20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內容版面配置區 5">
                <a:extLst>
                  <a:ext uri="{FF2B5EF4-FFF2-40B4-BE49-F238E27FC236}">
                    <a16:creationId xmlns:a16="http://schemas.microsoft.com/office/drawing/2014/main" id="{4F7B7EC2-0840-478F-8486-BE7687BE9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80" y="1420014"/>
                <a:ext cx="9401473" cy="5018107"/>
              </a:xfrm>
              <a:prstGeom prst="rect">
                <a:avLst/>
              </a:prstGeom>
              <a:blipFill>
                <a:blip r:embed="rId2"/>
                <a:stretch>
                  <a:fillRect l="-324" t="-6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938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A6947E8-32EA-4795-BCB2-FE4677981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03" y="1167856"/>
            <a:ext cx="4990792" cy="4964291"/>
          </a:xfrm>
          <a:prstGeom prst="ellipse">
            <a:avLst/>
          </a:prstGeom>
          <a:ln w="111125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Compare</a:t>
            </a:r>
            <a:endParaRPr lang="en-US" altLang="zh-TW" sz="2800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10">
                <a:extLst>
                  <a:ext uri="{FF2B5EF4-FFF2-40B4-BE49-F238E27FC236}">
                    <a16:creationId xmlns:a16="http://schemas.microsoft.com/office/drawing/2014/main" id="{E04584AF-54C1-4D9E-B0CD-F4FF14DB26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4667376"/>
                  </p:ext>
                </p:extLst>
              </p:nvPr>
            </p:nvGraphicFramePr>
            <p:xfrm>
              <a:off x="712269" y="1752946"/>
              <a:ext cx="4792792" cy="26884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1192">
                      <a:extLst>
                        <a:ext uri="{9D8B030D-6E8A-4147-A177-3AD203B41FA5}">
                          <a16:colId xmlns:a16="http://schemas.microsoft.com/office/drawing/2014/main" val="1966800598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362616725"/>
                        </a:ext>
                      </a:extLst>
                    </a:gridCol>
                  </a:tblGrid>
                  <a:tr h="896142">
                    <a:tc>
                      <a:txBody>
                        <a:bodyPr/>
                        <a:lstStyle/>
                        <a:p>
                          <a:pPr marL="0" marR="0" lvl="0" indent="0" algn="ctr" defTabSz="8440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True source</a:t>
                          </a:r>
                          <a:endParaRPr lang="zh-TW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7246274"/>
                      </a:ext>
                    </a:extLst>
                  </a:tr>
                  <a:tr h="896142">
                    <a:tc>
                      <a:txBody>
                        <a:bodyPr/>
                        <a:lstStyle/>
                        <a:p>
                          <a:pPr marL="0" marR="0" lvl="0" indent="0" algn="ctr" defTabSz="8440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zh-TW" altLang="en-US" sz="1662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"/>
                                        <m:ctrlPr>
                                          <a:rPr lang="zh-TW" altLang="en-US" sz="1662" b="1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TW" altLang="en-US" sz="1662" b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𝐀</m:t>
                                        </m:r>
                                        <m:d>
                                          <m:dPr>
                                            <m:begChr m:val=""/>
                                            <m:endChr m:val=""/>
                                            <m:ctrlPr>
                                              <a:rPr lang="zh-TW" altLang="en-US" sz="1662" b="1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TW" altLang="en-US" sz="1662" b="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(</m:t>
                                            </m:r>
                                          </m:e>
                                        </m:d>
                                        <m:r>
                                          <a:rPr lang="zh-TW" altLang="en-US" sz="1662" b="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𝑘</m:t>
                                        </m:r>
                                        <m:r>
                                          <a:rPr lang="zh-TW" altLang="en-US" sz="1662" b="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r>
                                          <a:rPr lang="zh-TW" altLang="en-US" sz="1662" b="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  <m:r>
                                          <a:rPr lang="zh-TW" altLang="en-US" sz="1662" b="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</m:d>
                                    <m:r>
                                      <a:rPr lang="zh-TW" altLang="en-US" sz="1662" b="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</m:t>
                                    </m:r>
                                    <m:r>
                                      <a:rPr lang="zh-TW" altLang="en-US" sz="1662" b="1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𝐇</m:t>
                                    </m:r>
                                    <m:d>
                                      <m:dPr>
                                        <m:begChr m:val=""/>
                                        <m:endChr m:val=""/>
                                        <m:ctrlPr>
                                          <a:rPr lang="zh-TW" altLang="en-US" sz="1662" b="1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TW" altLang="en-US" sz="1662" b="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</m:e>
                                    </m:d>
                                    <m:r>
                                      <a:rPr lang="zh-TW" altLang="en-US" sz="1662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  <m:r>
                                      <a:rPr lang="zh-TW" altLang="en-US" sz="1662" b="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zh-TW" altLang="en-US" sz="1662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zh-TW" altLang="en-US" sz="1662" b="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20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87268509"/>
                      </a:ext>
                    </a:extLst>
                  </a:tr>
                  <a:tr h="896142">
                    <a:tc>
                      <a:txBody>
                        <a:bodyPr/>
                        <a:lstStyle/>
                        <a:p>
                          <a:pPr marL="0" marR="0" lvl="0" indent="0" algn="ctr" defTabSz="8440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"/>
                                    <m:endChr m:val=""/>
                                    <m:ctrlPr>
                                      <a:rPr lang="zh-TW" altLang="en-US" sz="1662" b="1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"/>
                                        <m:endChr m:val=""/>
                                        <m:ctrlPr>
                                          <a:rPr lang="zh-TW" altLang="en-US" sz="1662" b="1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"/>
                                            <m:endChr m:val=""/>
                                            <m:ctrlPr>
                                              <a:rPr lang="zh-TW" altLang="en-US" sz="1662" b="1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TW" altLang="en-US" sz="1662" b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𝐀</m:t>
                                            </m:r>
                                            <m:d>
                                              <m:dPr>
                                                <m:begChr m:val=""/>
                                                <m:endChr m:val=""/>
                                                <m:ctrlPr>
                                                  <a:rPr lang="zh-TW" altLang="en-US" sz="1662" b="1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zh-TW" altLang="en-US" sz="1662" b="0" i="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(</m:t>
                                                </m:r>
                                              </m:e>
                                            </m:d>
                                            <m:r>
                                              <a:rPr lang="zh-TW" altLang="en-US" sz="1662" b="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zh-TW" altLang="en-US" sz="1662" b="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,</m:t>
                                            </m:r>
                                            <m:r>
                                              <a:rPr lang="zh-TW" altLang="en-US" sz="1662" b="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zh-TW" altLang="en-US" sz="1662" b="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)</m:t>
                                            </m:r>
                                          </m:e>
                                        </m:d>
                                        <m:r>
                                          <a:rPr lang="zh-TW" altLang="en-US" sz="1662" b="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=</m:t>
                                        </m:r>
                                        <m:sSubSup>
                                          <m:sSubSupPr>
                                            <m:ctrlPr>
                                              <a:rPr lang="zh-TW" altLang="en-US" sz="1662" b="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TW" altLang="en-US" sz="1662" b="1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𝐑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sz="1662" b="1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𝐬𝐲</m:t>
                                            </m:r>
                                          </m:sub>
                                          <m:sup>
                                            <m:r>
                                              <a:rPr lang="zh-TW" altLang="en-US" sz="1662" b="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𝐻</m:t>
                                            </m:r>
                                          </m:sup>
                                        </m:sSubSup>
                                        <m:d>
                                          <m:dPr>
                                            <m:begChr m:val=""/>
                                            <m:endChr m:val=""/>
                                            <m:ctrlPr>
                                              <a:rPr lang="zh-TW" altLang="en-US" sz="1662" b="0" i="1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TW" altLang="en-US" sz="1662" b="0" i="0" kern="120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(</m:t>
                                            </m:r>
                                          </m:e>
                                        </m:d>
                                        <m:r>
                                          <a:rPr lang="zh-TW" altLang="en-US" sz="1662" b="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𝑘</m:t>
                                        </m:r>
                                        <m:r>
                                          <a:rPr lang="zh-TW" altLang="en-US" sz="1662" b="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,</m:t>
                                        </m:r>
                                        <m:r>
                                          <a:rPr lang="zh-TW" altLang="en-US" sz="1662" b="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  <m:r>
                                          <a:rPr lang="zh-TW" altLang="en-US" sz="1662" b="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</m:d>
                                    <m:sSubSup>
                                      <m:sSubSupPr>
                                        <m:ctrlPr>
                                          <a:rPr lang="zh-TW" altLang="en-US" sz="1662" b="1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TW" altLang="en-US" sz="1662" b="1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𝐑</m:t>
                                        </m:r>
                                      </m:e>
                                      <m:sub>
                                        <m:r>
                                          <a:rPr lang="zh-TW" altLang="en-US" sz="1662" b="1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𝐬𝐬</m:t>
                                        </m:r>
                                      </m:sub>
                                      <m:sup>
                                        <m:r>
                                          <a:rPr lang="zh-TW" altLang="en-US" sz="1662" b="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−1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begChr m:val=""/>
                                        <m:endChr m:val=""/>
                                        <m:ctrlPr>
                                          <a:rPr lang="zh-TW" altLang="en-US" sz="1662" b="1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zh-TW" altLang="en-US" sz="1662" b="0" i="0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</m:e>
                                    </m:d>
                                    <m:r>
                                      <a:rPr lang="zh-TW" altLang="en-US" sz="1662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  <m:r>
                                      <a:rPr lang="zh-TW" altLang="en-US" sz="1662" b="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zh-TW" altLang="en-US" sz="1662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zh-TW" altLang="en-US" sz="1662" b="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20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73449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10">
                <a:extLst>
                  <a:ext uri="{FF2B5EF4-FFF2-40B4-BE49-F238E27FC236}">
                    <a16:creationId xmlns:a16="http://schemas.microsoft.com/office/drawing/2014/main" id="{E04584AF-54C1-4D9E-B0CD-F4FF14DB26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4667376"/>
                  </p:ext>
                </p:extLst>
              </p:nvPr>
            </p:nvGraphicFramePr>
            <p:xfrm>
              <a:off x="712269" y="1752946"/>
              <a:ext cx="4792792" cy="26884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21192">
                      <a:extLst>
                        <a:ext uri="{9D8B030D-6E8A-4147-A177-3AD203B41FA5}">
                          <a16:colId xmlns:a16="http://schemas.microsoft.com/office/drawing/2014/main" val="1966800598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2362616725"/>
                        </a:ext>
                      </a:extLst>
                    </a:gridCol>
                  </a:tblGrid>
                  <a:tr h="896142">
                    <a:tc>
                      <a:txBody>
                        <a:bodyPr/>
                        <a:lstStyle/>
                        <a:p>
                          <a:pPr marL="0" marR="0" lvl="0" indent="0" algn="ctr" defTabSz="8440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True source</a:t>
                          </a:r>
                          <a:endParaRPr lang="zh-TW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7246274"/>
                      </a:ext>
                    </a:extLst>
                  </a:tr>
                  <a:tr h="89614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78" t="-100000" r="-40569" b="-100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87268509"/>
                      </a:ext>
                    </a:extLst>
                  </a:tr>
                  <a:tr h="89614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78" t="-201361" r="-40569" b="-1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sz="2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4734491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source">
            <a:hlinkClick r:id="" action="ppaction://media"/>
            <a:extLst>
              <a:ext uri="{FF2B5EF4-FFF2-40B4-BE49-F238E27FC236}">
                <a16:creationId xmlns:a16="http://schemas.microsoft.com/office/drawing/2014/main" id="{22B49EC6-5ED9-4F02-82F1-37908538E4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26384" y="1864979"/>
            <a:ext cx="609600" cy="609600"/>
          </a:xfrm>
          <a:prstGeom prst="rect">
            <a:avLst/>
          </a:prstGeom>
        </p:spPr>
      </p:pic>
      <p:pic>
        <p:nvPicPr>
          <p:cNvPr id="10" name="source_predict_NWIN=2048_L=3_A_mode=true">
            <a:hlinkClick r:id="" action="ppaction://media"/>
            <a:extLst>
              <a:ext uri="{FF2B5EF4-FFF2-40B4-BE49-F238E27FC236}">
                <a16:creationId xmlns:a16="http://schemas.microsoft.com/office/drawing/2014/main" id="{50BEBA29-B89C-41D4-B356-76EA4BC558C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26384" y="2792359"/>
            <a:ext cx="609600" cy="609600"/>
          </a:xfrm>
          <a:prstGeom prst="rect">
            <a:avLst/>
          </a:prstGeom>
        </p:spPr>
      </p:pic>
      <p:pic>
        <p:nvPicPr>
          <p:cNvPr id="12" name="source_predict_NWIN=2048_L=3_A_mode=predict">
            <a:hlinkClick r:id="" action="ppaction://media"/>
            <a:extLst>
              <a:ext uri="{FF2B5EF4-FFF2-40B4-BE49-F238E27FC236}">
                <a16:creationId xmlns:a16="http://schemas.microsoft.com/office/drawing/2014/main" id="{C440BB37-92D0-4FFC-8AF5-3FFC31EF20C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26384" y="37197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5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96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96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2023/4/12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b="0" dirty="0">
                <a:cs typeface="Times New Roman" panose="02020603050405020304" pitchFamily="18" charset="0"/>
              </a:rPr>
              <a:t>Recursive estimation of</a:t>
            </a:r>
            <a:r>
              <a:rPr lang="zh-TW" altLang="en-US" sz="2000" b="0" dirty="0">
                <a:cs typeface="Times New Roman" panose="02020603050405020304" pitchFamily="18" charset="0"/>
              </a:rPr>
              <a:t> </a:t>
            </a:r>
            <a:r>
              <a:rPr lang="en-US" altLang="zh-TW" sz="2000" b="0" dirty="0">
                <a:cs typeface="Times New Roman" panose="02020603050405020304" pitchFamily="18" charset="0"/>
              </a:rPr>
              <a:t>CTF</a:t>
            </a: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Simulation settings</a:t>
            </a: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ATF estimation</a:t>
            </a: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Window lengths </a:t>
            </a:r>
            <a:r>
              <a:rPr lang="en-US" altLang="zh-TW" sz="2000" b="0" dirty="0" err="1">
                <a:cs typeface="Times New Roman" panose="02020603050405020304" pitchFamily="18" charset="0"/>
              </a:rPr>
              <a:t>comparion</a:t>
            </a:r>
            <a:endParaRPr lang="en-US" altLang="zh-TW" sz="2000" b="0" dirty="0">
              <a:cs typeface="Times New Roman" panose="02020603050405020304" pitchFamily="18" charset="0"/>
            </a:endParaRP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Source signal estimation</a:t>
            </a: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Conclusion</a:t>
            </a: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Future work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Recursive estimation of</a:t>
            </a:r>
            <a:r>
              <a:rPr lang="zh-TW" altLang="en-US" sz="2800" dirty="0"/>
              <a:t> </a:t>
            </a:r>
            <a:r>
              <a:rPr lang="en-US" altLang="zh-TW" sz="2800" dirty="0"/>
              <a:t>CTF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內容版面配置區 3">
            <a:extLst>
              <a:ext uri="{FF2B5EF4-FFF2-40B4-BE49-F238E27FC236}">
                <a16:creationId xmlns:a16="http://schemas.microsoft.com/office/drawing/2014/main" id="{B04CA8C4-3CC3-444B-A9AE-129F759F5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116204"/>
              </p:ext>
            </p:extLst>
          </p:nvPr>
        </p:nvGraphicFramePr>
        <p:xfrm>
          <a:off x="1159069" y="1349374"/>
          <a:ext cx="6607175" cy="486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Equation" r:id="rId3" imgW="3492360" imgH="2489040" progId="Equation.DSMT4">
                  <p:embed/>
                </p:oleObj>
              </mc:Choice>
              <mc:Fallback>
                <p:oleObj name="Equation" r:id="rId3" imgW="3492360" imgH="2489040" progId="Equation.DSMT4">
                  <p:embed/>
                  <p:pic>
                    <p:nvPicPr>
                      <p:cNvPr id="9" name="內容版面配置區 3">
                        <a:extLst>
                          <a:ext uri="{FF2B5EF4-FFF2-40B4-BE49-F238E27FC236}">
                            <a16:creationId xmlns:a16="http://schemas.microsoft.com/office/drawing/2014/main" id="{B04CA8C4-3CC3-444B-A9AE-129F759F5D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9069" y="1349374"/>
                        <a:ext cx="6607175" cy="4862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493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 settings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4670" y="1251314"/>
                <a:ext cx="9744710" cy="5759085"/>
              </a:xfrm>
            </p:spPr>
            <p:txBody>
              <a:bodyPr/>
              <a:lstStyle/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Number of microphones = 30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Spacing = 0.02m (2cm)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Aperture = (30-1)*0.02 = 0.58 m 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2.5m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2000" b="0" baseline="-25000" dirty="0"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 = 200ms (0.2s)</a:t>
                </a:r>
                <a:endParaRPr lang="zh-TW" altLang="en-US" sz="2000" b="0" dirty="0">
                  <a:cs typeface="Times New Roman" panose="02020603050405020304" pitchFamily="18" charset="0"/>
                </a:endParaRPr>
              </a:p>
              <a:p>
                <a:endParaRPr lang="zh-TW" altLang="en-US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4670" y="1251314"/>
                <a:ext cx="9744710" cy="5759085"/>
              </a:xfrm>
              <a:blipFill>
                <a:blip r:embed="rId2"/>
                <a:stretch>
                  <a:fillRect l="-313" t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487FAD84-27B0-4FA0-AA0E-D803B9489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227" y="3079791"/>
            <a:ext cx="4726592" cy="354494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6C518E-A320-4D43-8FF0-74630470143D}"/>
              </a:ext>
            </a:extLst>
          </p:cNvPr>
          <p:cNvSpPr txBox="1"/>
          <p:nvPr/>
        </p:nvSpPr>
        <p:spPr>
          <a:xfrm>
            <a:off x="6539593" y="3795352"/>
            <a:ext cx="2073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 start location [1, 1.5, 1]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3B99D96-038C-4DC3-A1AD-249A3707F9B3}"/>
              </a:ext>
            </a:extLst>
          </p:cNvPr>
          <p:cNvSpPr txBox="1"/>
          <p:nvPr/>
        </p:nvSpPr>
        <p:spPr>
          <a:xfrm>
            <a:off x="8079426" y="5064912"/>
            <a:ext cx="2060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location [2, 2.6, 1]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DB445B70-4E06-4AC5-AC8D-93F92D0CFF3A}"/>
              </a:ext>
            </a:extLst>
          </p:cNvPr>
          <p:cNvCxnSpPr>
            <a:cxnSpLocks/>
          </p:cNvCxnSpPr>
          <p:nvPr/>
        </p:nvCxnSpPr>
        <p:spPr>
          <a:xfrm rot="5400000">
            <a:off x="7080893" y="4291201"/>
            <a:ext cx="714414" cy="27671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9E63CC21-CC41-45F7-9153-A6CA8CDF910A}"/>
              </a:ext>
            </a:extLst>
          </p:cNvPr>
          <p:cNvCxnSpPr>
            <a:cxnSpLocks/>
          </p:cNvCxnSpPr>
          <p:nvPr/>
        </p:nvCxnSpPr>
        <p:spPr>
          <a:xfrm rot="10800000">
            <a:off x="8079427" y="4898575"/>
            <a:ext cx="703883" cy="2425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C8385C-DF01-4604-B979-0EDA611CA708}"/>
              </a:ext>
            </a:extLst>
          </p:cNvPr>
          <p:cNvSpPr txBox="1"/>
          <p:nvPr/>
        </p:nvSpPr>
        <p:spPr>
          <a:xfrm>
            <a:off x="7029155" y="6284141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51DE3DD-71C1-4CA6-97AB-2059082EFC6F}"/>
              </a:ext>
            </a:extLst>
          </p:cNvPr>
          <p:cNvSpPr txBox="1"/>
          <p:nvPr/>
        </p:nvSpPr>
        <p:spPr>
          <a:xfrm>
            <a:off x="8830320" y="6347736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DBF2BF-3359-4806-A3FA-5BF1BBD57873}"/>
              </a:ext>
            </a:extLst>
          </p:cNvPr>
          <p:cNvSpPr txBox="1"/>
          <p:nvPr/>
        </p:nvSpPr>
        <p:spPr>
          <a:xfrm>
            <a:off x="5634587" y="4509606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84ABD4B-FD61-48ED-9DD9-A3E9D8B272CF}"/>
              </a:ext>
            </a:extLst>
          </p:cNvPr>
          <p:cNvSpPr txBox="1"/>
          <p:nvPr/>
        </p:nvSpPr>
        <p:spPr>
          <a:xfrm>
            <a:off x="6012177" y="520341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C821B-339F-415C-A431-003FE160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09" y="583095"/>
            <a:ext cx="7123429" cy="633276"/>
          </a:xfrm>
        </p:spPr>
        <p:txBody>
          <a:bodyPr/>
          <a:lstStyle/>
          <a:p>
            <a:r>
              <a:rPr lang="en-US" altLang="zh-TW" dirty="0"/>
              <a:t>ATF estimation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54EC101-F42F-49F0-A346-5FAF562A1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9EE138-C192-42AA-885E-1A600788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E57F44-C628-4F9D-848A-24C9AA14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內容版面配置區 3">
            <a:extLst>
              <a:ext uri="{FF2B5EF4-FFF2-40B4-BE49-F238E27FC236}">
                <a16:creationId xmlns:a16="http://schemas.microsoft.com/office/drawing/2014/main" id="{08A4026F-9A5F-4BD5-AC23-E10B8837A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116996"/>
              </p:ext>
            </p:extLst>
          </p:nvPr>
        </p:nvGraphicFramePr>
        <p:xfrm>
          <a:off x="528902" y="1304271"/>
          <a:ext cx="6796088" cy="279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0" name="Equation" r:id="rId3" imgW="3454200" imgH="1422360" progId="Equation.DSMT4">
                  <p:embed/>
                </p:oleObj>
              </mc:Choice>
              <mc:Fallback>
                <p:oleObj name="Equation" r:id="rId3" imgW="3454200" imgH="1422360" progId="Equation.DSMT4">
                  <p:embed/>
                  <p:pic>
                    <p:nvPicPr>
                      <p:cNvPr id="19" name="內容版面配置區 3">
                        <a:extLst>
                          <a:ext uri="{FF2B5EF4-FFF2-40B4-BE49-F238E27FC236}">
                            <a16:creationId xmlns:a16="http://schemas.microsoft.com/office/drawing/2014/main" id="{08A4026F-9A5F-4BD5-AC23-E10B8837A6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8902" y="1304271"/>
                        <a:ext cx="6796088" cy="2790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內容版面配置區 3">
            <a:extLst>
              <a:ext uri="{FF2B5EF4-FFF2-40B4-BE49-F238E27FC236}">
                <a16:creationId xmlns:a16="http://schemas.microsoft.com/office/drawing/2014/main" id="{70E800A6-3CAE-447D-AD78-A68204E99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092070"/>
              </p:ext>
            </p:extLst>
          </p:nvPr>
        </p:nvGraphicFramePr>
        <p:xfrm>
          <a:off x="569139" y="4749114"/>
          <a:ext cx="4867275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1" name="Equation" r:id="rId5" imgW="3771720" imgH="863280" progId="Equation.DSMT4">
                  <p:embed/>
                </p:oleObj>
              </mc:Choice>
              <mc:Fallback>
                <p:oleObj name="Equation" r:id="rId5" imgW="3771720" imgH="863280" progId="Equation.DSMT4">
                  <p:embed/>
                  <p:pic>
                    <p:nvPicPr>
                      <p:cNvPr id="9" name="內容版面配置區 3">
                        <a:extLst>
                          <a:ext uri="{FF2B5EF4-FFF2-40B4-BE49-F238E27FC236}">
                            <a16:creationId xmlns:a16="http://schemas.microsoft.com/office/drawing/2014/main" id="{83202EAA-7BA6-40DB-B44F-5041955EA9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9139" y="4749114"/>
                        <a:ext cx="4867275" cy="1176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D0C5BED4-7080-41F7-A0DA-E90C44C90F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036" y="316177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23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C821B-339F-415C-A431-003FE160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55" y="479328"/>
            <a:ext cx="7123429" cy="633276"/>
          </a:xfrm>
        </p:spPr>
        <p:txBody>
          <a:bodyPr/>
          <a:lstStyle/>
          <a:p>
            <a:r>
              <a:rPr lang="en-US" altLang="zh-TW" dirty="0"/>
              <a:t>Window lengths comparison (1)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54EC101-F42F-49F0-A346-5FAF562A1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9EE138-C192-42AA-885E-1A600788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E57F44-C628-4F9D-848A-24C9AA14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表格 32">
            <a:extLst>
              <a:ext uri="{FF2B5EF4-FFF2-40B4-BE49-F238E27FC236}">
                <a16:creationId xmlns:a16="http://schemas.microsoft.com/office/drawing/2014/main" id="{15BF87C3-8A6C-45B0-BF42-EB38D8324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28604"/>
              </p:ext>
            </p:extLst>
          </p:nvPr>
        </p:nvGraphicFramePr>
        <p:xfrm>
          <a:off x="0" y="1222310"/>
          <a:ext cx="10693401" cy="5359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633">
                  <a:extLst>
                    <a:ext uri="{9D8B030D-6E8A-4147-A177-3AD203B41FA5}">
                      <a16:colId xmlns:a16="http://schemas.microsoft.com/office/drawing/2014/main" val="728954842"/>
                    </a:ext>
                  </a:extLst>
                </a:gridCol>
                <a:gridCol w="4716884">
                  <a:extLst>
                    <a:ext uri="{9D8B030D-6E8A-4147-A177-3AD203B41FA5}">
                      <a16:colId xmlns:a16="http://schemas.microsoft.com/office/drawing/2014/main" val="1039338336"/>
                    </a:ext>
                  </a:extLst>
                </a:gridCol>
                <a:gridCol w="4716884">
                  <a:extLst>
                    <a:ext uri="{9D8B030D-6E8A-4147-A177-3AD203B41FA5}">
                      <a16:colId xmlns:a16="http://schemas.microsoft.com/office/drawing/2014/main" val="155849801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32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64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35577"/>
                  </a:ext>
                </a:extLst>
              </a:tr>
              <a:tr h="42622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ATF</a:t>
                      </a:r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domain plot</a:t>
                      </a:r>
                    </a:p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 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705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Matching error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0.6699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0.7467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948479"/>
                  </a:ext>
                </a:extLst>
              </a:tr>
            </a:tbl>
          </a:graphicData>
        </a:graphic>
      </p:graphicFrame>
      <p:graphicFrame>
        <p:nvGraphicFramePr>
          <p:cNvPr id="14" name="內容版面配置區 3">
            <a:extLst>
              <a:ext uri="{FF2B5EF4-FFF2-40B4-BE49-F238E27FC236}">
                <a16:creationId xmlns:a16="http://schemas.microsoft.com/office/drawing/2014/main" id="{2E07E345-3AEE-4149-B4CD-2FC276413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082158"/>
              </p:ext>
            </p:extLst>
          </p:nvPr>
        </p:nvGraphicFramePr>
        <p:xfrm>
          <a:off x="590550" y="6462713"/>
          <a:ext cx="7227888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" name="Equation" r:id="rId3" imgW="5600520" imgH="596880" progId="Equation.DSMT4">
                  <p:embed/>
                </p:oleObj>
              </mc:Choice>
              <mc:Fallback>
                <p:oleObj name="Equation" r:id="rId3" imgW="5600520" imgH="596880" progId="Equation.DSMT4">
                  <p:embed/>
                  <p:pic>
                    <p:nvPicPr>
                      <p:cNvPr id="21" name="內容版面配置區 3">
                        <a:extLst>
                          <a:ext uri="{FF2B5EF4-FFF2-40B4-BE49-F238E27FC236}">
                            <a16:creationId xmlns:a16="http://schemas.microsoft.com/office/drawing/2014/main" id="{70E800A6-3CAE-447D-AD78-A68204E999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550" y="6462713"/>
                        <a:ext cx="7227888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B281F61C-4AE8-454C-B69B-5AA305EBA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673" y="1686451"/>
            <a:ext cx="5334000" cy="40005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096FED5-8694-490C-B087-A0B53285D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036" y="16815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72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C821B-339F-415C-A431-003FE160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479328"/>
            <a:ext cx="7123429" cy="633276"/>
          </a:xfrm>
        </p:spPr>
        <p:txBody>
          <a:bodyPr/>
          <a:lstStyle/>
          <a:p>
            <a:r>
              <a:rPr lang="en-US" altLang="zh-TW" dirty="0"/>
              <a:t>Window lengths comparison (2)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54EC101-F42F-49F0-A346-5FAF562A1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9EE138-C192-42AA-885E-1A600788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E57F44-C628-4F9D-848A-24C9AA14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表格 32">
            <a:extLst>
              <a:ext uri="{FF2B5EF4-FFF2-40B4-BE49-F238E27FC236}">
                <a16:creationId xmlns:a16="http://schemas.microsoft.com/office/drawing/2014/main" id="{15BF87C3-8A6C-45B0-BF42-EB38D8324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214568"/>
              </p:ext>
            </p:extLst>
          </p:nvPr>
        </p:nvGraphicFramePr>
        <p:xfrm>
          <a:off x="0" y="1222310"/>
          <a:ext cx="10693401" cy="5359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633">
                  <a:extLst>
                    <a:ext uri="{9D8B030D-6E8A-4147-A177-3AD203B41FA5}">
                      <a16:colId xmlns:a16="http://schemas.microsoft.com/office/drawing/2014/main" val="728954842"/>
                    </a:ext>
                  </a:extLst>
                </a:gridCol>
                <a:gridCol w="4716884">
                  <a:extLst>
                    <a:ext uri="{9D8B030D-6E8A-4147-A177-3AD203B41FA5}">
                      <a16:colId xmlns:a16="http://schemas.microsoft.com/office/drawing/2014/main" val="1039338336"/>
                    </a:ext>
                  </a:extLst>
                </a:gridCol>
                <a:gridCol w="4716884">
                  <a:extLst>
                    <a:ext uri="{9D8B030D-6E8A-4147-A177-3AD203B41FA5}">
                      <a16:colId xmlns:a16="http://schemas.microsoft.com/office/drawing/2014/main" val="155849801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128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256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35577"/>
                  </a:ext>
                </a:extLst>
              </a:tr>
              <a:tr h="42622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ATF</a:t>
                      </a:r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domain plot</a:t>
                      </a:r>
                    </a:p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 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705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Matching error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0.7253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0.4870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948479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>
            <a:extLst>
              <a:ext uri="{FF2B5EF4-FFF2-40B4-BE49-F238E27FC236}">
                <a16:creationId xmlns:a16="http://schemas.microsoft.com/office/drawing/2014/main" id="{79A3596F-611A-4992-AEB5-9BB26756A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869555"/>
              </p:ext>
            </p:extLst>
          </p:nvPr>
        </p:nvGraphicFramePr>
        <p:xfrm>
          <a:off x="590550" y="6462713"/>
          <a:ext cx="7227888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1" name="Equation" r:id="rId3" imgW="5600520" imgH="596880" progId="Equation.DSMT4">
                  <p:embed/>
                </p:oleObj>
              </mc:Choice>
              <mc:Fallback>
                <p:oleObj name="Equation" r:id="rId3" imgW="5600520" imgH="596880" progId="Equation.DSMT4">
                  <p:embed/>
                  <p:pic>
                    <p:nvPicPr>
                      <p:cNvPr id="14" name="內容版面配置區 3">
                        <a:extLst>
                          <a:ext uri="{FF2B5EF4-FFF2-40B4-BE49-F238E27FC236}">
                            <a16:creationId xmlns:a16="http://schemas.microsoft.com/office/drawing/2014/main" id="{2E07E345-3AEE-4149-B4CD-2FC276413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550" y="6462713"/>
                        <a:ext cx="7227888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E7EA1FC6-9FC8-40D4-886A-DAF9B0B6B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316" y="1672783"/>
            <a:ext cx="5334000" cy="40005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5C39F9D-B3E9-4D24-BF68-9A3280DC9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035" y="1722211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3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C821B-339F-415C-A431-003FE160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55" y="479328"/>
            <a:ext cx="7123429" cy="633276"/>
          </a:xfrm>
        </p:spPr>
        <p:txBody>
          <a:bodyPr/>
          <a:lstStyle/>
          <a:p>
            <a:r>
              <a:rPr lang="en-US" altLang="zh-TW" dirty="0"/>
              <a:t>Window lengths comparison (3)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54EC101-F42F-49F0-A346-5FAF562A1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9EE138-C192-42AA-885E-1A600788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E57F44-C628-4F9D-848A-24C9AA14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表格 32">
            <a:extLst>
              <a:ext uri="{FF2B5EF4-FFF2-40B4-BE49-F238E27FC236}">
                <a16:creationId xmlns:a16="http://schemas.microsoft.com/office/drawing/2014/main" id="{15BF87C3-8A6C-45B0-BF42-EB38D8324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89067"/>
              </p:ext>
            </p:extLst>
          </p:nvPr>
        </p:nvGraphicFramePr>
        <p:xfrm>
          <a:off x="0" y="1222310"/>
          <a:ext cx="10693401" cy="5359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633">
                  <a:extLst>
                    <a:ext uri="{9D8B030D-6E8A-4147-A177-3AD203B41FA5}">
                      <a16:colId xmlns:a16="http://schemas.microsoft.com/office/drawing/2014/main" val="728954842"/>
                    </a:ext>
                  </a:extLst>
                </a:gridCol>
                <a:gridCol w="4716884">
                  <a:extLst>
                    <a:ext uri="{9D8B030D-6E8A-4147-A177-3AD203B41FA5}">
                      <a16:colId xmlns:a16="http://schemas.microsoft.com/office/drawing/2014/main" val="1039338336"/>
                    </a:ext>
                  </a:extLst>
                </a:gridCol>
                <a:gridCol w="4716884">
                  <a:extLst>
                    <a:ext uri="{9D8B030D-6E8A-4147-A177-3AD203B41FA5}">
                      <a16:colId xmlns:a16="http://schemas.microsoft.com/office/drawing/2014/main" val="155849801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1024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 length = 2048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35577"/>
                  </a:ext>
                </a:extLst>
              </a:tr>
              <a:tr h="426222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ATF</a:t>
                      </a:r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domain plot</a:t>
                      </a:r>
                    </a:p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comparison 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705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Matching error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0.1709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0.0817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948479"/>
                  </a:ext>
                </a:extLst>
              </a:tr>
            </a:tbl>
          </a:graphicData>
        </a:graphic>
      </p:graphicFrame>
      <p:graphicFrame>
        <p:nvGraphicFramePr>
          <p:cNvPr id="10" name="內容版面配置區 3">
            <a:extLst>
              <a:ext uri="{FF2B5EF4-FFF2-40B4-BE49-F238E27FC236}">
                <a16:creationId xmlns:a16="http://schemas.microsoft.com/office/drawing/2014/main" id="{65724301-4B69-4411-8A92-0E8CA1A445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869555"/>
              </p:ext>
            </p:extLst>
          </p:nvPr>
        </p:nvGraphicFramePr>
        <p:xfrm>
          <a:off x="590550" y="6462713"/>
          <a:ext cx="7227888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5" name="Equation" r:id="rId3" imgW="5600520" imgH="596880" progId="Equation.DSMT4">
                  <p:embed/>
                </p:oleObj>
              </mc:Choice>
              <mc:Fallback>
                <p:oleObj name="Equation" r:id="rId3" imgW="5600520" imgH="596880" progId="Equation.DSMT4">
                  <p:embed/>
                  <p:pic>
                    <p:nvPicPr>
                      <p:cNvPr id="14" name="內容版面配置區 3">
                        <a:extLst>
                          <a:ext uri="{FF2B5EF4-FFF2-40B4-BE49-F238E27FC236}">
                            <a16:creationId xmlns:a16="http://schemas.microsoft.com/office/drawing/2014/main" id="{2E07E345-3AEE-4149-B4CD-2FC276413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550" y="6462713"/>
                        <a:ext cx="7227888" cy="85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736CD393-6627-4415-BB23-BBAD17214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317" y="1669264"/>
            <a:ext cx="5334000" cy="40005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B286372-4795-4BDC-880F-05950A9DD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0392" y="166224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31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C821B-339F-415C-A431-003FE160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09" y="583095"/>
            <a:ext cx="7123429" cy="633276"/>
          </a:xfrm>
        </p:spPr>
        <p:txBody>
          <a:bodyPr/>
          <a:lstStyle/>
          <a:p>
            <a:r>
              <a:rPr lang="en-US" altLang="zh-TW" dirty="0"/>
              <a:t>Source signal estimation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54EC101-F42F-49F0-A346-5FAF562A1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59EE138-C192-42AA-885E-1A600788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E57F44-C628-4F9D-848A-24C9AA144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表格 10">
            <a:extLst>
              <a:ext uri="{FF2B5EF4-FFF2-40B4-BE49-F238E27FC236}">
                <a16:creationId xmlns:a16="http://schemas.microsoft.com/office/drawing/2014/main" id="{8D76F602-D226-485A-8C7D-67BF2E9661EE}"/>
              </a:ext>
            </a:extLst>
          </p:cNvPr>
          <p:cNvGraphicFramePr>
            <a:graphicFrameLocks noGrp="1"/>
          </p:cNvGraphicFramePr>
          <p:nvPr/>
        </p:nvGraphicFramePr>
        <p:xfrm>
          <a:off x="1188131" y="1585265"/>
          <a:ext cx="3009152" cy="1351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2349">
                  <a:extLst>
                    <a:ext uri="{9D8B030D-6E8A-4147-A177-3AD203B41FA5}">
                      <a16:colId xmlns:a16="http://schemas.microsoft.com/office/drawing/2014/main" val="1966800598"/>
                    </a:ext>
                  </a:extLst>
                </a:gridCol>
                <a:gridCol w="1276803">
                  <a:extLst>
                    <a:ext uri="{9D8B030D-6E8A-4147-A177-3AD203B41FA5}">
                      <a16:colId xmlns:a16="http://schemas.microsoft.com/office/drawing/2014/main" val="2362616725"/>
                    </a:ext>
                  </a:extLst>
                </a:gridCol>
              </a:tblGrid>
              <a:tr h="675895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source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246274"/>
                  </a:ext>
                </a:extLst>
              </a:tr>
              <a:tr h="675895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 received</a:t>
                      </a:r>
                      <a:endParaRPr lang="zh-TW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268509"/>
                  </a:ext>
                </a:extLst>
              </a:tr>
            </a:tbl>
          </a:graphicData>
        </a:graphic>
      </p:graphicFrame>
      <p:graphicFrame>
        <p:nvGraphicFramePr>
          <p:cNvPr id="11" name="內容版面配置區 3">
            <a:extLst>
              <a:ext uri="{FF2B5EF4-FFF2-40B4-BE49-F238E27FC236}">
                <a16:creationId xmlns:a16="http://schemas.microsoft.com/office/drawing/2014/main" id="{FDCF7EEE-9724-400E-9FEF-0DFB53C992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203386"/>
              </p:ext>
            </p:extLst>
          </p:nvPr>
        </p:nvGraphicFramePr>
        <p:xfrm>
          <a:off x="1132098" y="3668221"/>
          <a:ext cx="5861050" cy="277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7" name="Equation" r:id="rId7" imgW="3098520" imgH="1422360" progId="Equation.DSMT4">
                  <p:embed/>
                </p:oleObj>
              </mc:Choice>
              <mc:Fallback>
                <p:oleObj name="Equation" r:id="rId7" imgW="3098520" imgH="1422360" progId="Equation.DSMT4">
                  <p:embed/>
                  <p:pic>
                    <p:nvPicPr>
                      <p:cNvPr id="9" name="內容版面配置區 3">
                        <a:extLst>
                          <a:ext uri="{FF2B5EF4-FFF2-40B4-BE49-F238E27FC236}">
                            <a16:creationId xmlns:a16="http://schemas.microsoft.com/office/drawing/2014/main" id="{B04CA8C4-3CC3-444B-A9AE-129F759F5D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32098" y="3668221"/>
                        <a:ext cx="5861050" cy="2779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source">
            <a:hlinkClick r:id="" action="ppaction://media"/>
            <a:extLst>
              <a:ext uri="{FF2B5EF4-FFF2-40B4-BE49-F238E27FC236}">
                <a16:creationId xmlns:a16="http://schemas.microsoft.com/office/drawing/2014/main" id="{31607ED1-99E2-46CD-A8D0-AEEE5D5E3C5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69392" y="1639203"/>
            <a:ext cx="609600" cy="609600"/>
          </a:xfrm>
          <a:prstGeom prst="rect">
            <a:avLst/>
          </a:prstGeom>
        </p:spPr>
      </p:pic>
      <p:pic>
        <p:nvPicPr>
          <p:cNvPr id="7" name="y">
            <a:hlinkClick r:id="" action="ppaction://media"/>
            <a:extLst>
              <a:ext uri="{FF2B5EF4-FFF2-40B4-BE49-F238E27FC236}">
                <a16:creationId xmlns:a16="http://schemas.microsoft.com/office/drawing/2014/main" id="{0E63510E-A667-46C5-816B-6BEF030CBD3E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69392" y="23027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9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195462</TotalTime>
  <Words>496</Words>
  <Application>Microsoft Office PowerPoint</Application>
  <PresentationFormat>自訂</PresentationFormat>
  <Paragraphs>145</Paragraphs>
  <Slides>17</Slides>
  <Notes>1</Notes>
  <HiddenSlides>0</HiddenSlides>
  <MMClips>14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CTF model for long reverberation   Date：2022. 03. 22</vt:lpstr>
      <vt:lpstr>Outline</vt:lpstr>
      <vt:lpstr>Recursive estimation of CTF</vt:lpstr>
      <vt:lpstr>Simulation settings</vt:lpstr>
      <vt:lpstr>ATF estimation</vt:lpstr>
      <vt:lpstr>Window lengths comparison (1)</vt:lpstr>
      <vt:lpstr>Window lengths comparison (2)</vt:lpstr>
      <vt:lpstr>Window lengths comparison (3)</vt:lpstr>
      <vt:lpstr>Source signal estimation</vt:lpstr>
      <vt:lpstr>Window lengths comparison (4)</vt:lpstr>
      <vt:lpstr>Window lengths comparison (5)</vt:lpstr>
      <vt:lpstr>Window lengths comparison (6)</vt:lpstr>
      <vt:lpstr>Window lengths comparison (6)</vt:lpstr>
      <vt:lpstr>Conclusion</vt:lpstr>
      <vt:lpstr>Future work</vt:lpstr>
      <vt:lpstr>PowerPoint 簡報</vt:lpstr>
      <vt:lpstr>Compare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2424</cp:revision>
  <dcterms:created xsi:type="dcterms:W3CDTF">2012-11-25T05:37:01Z</dcterms:created>
  <dcterms:modified xsi:type="dcterms:W3CDTF">2023-04-12T08:10:00Z</dcterms:modified>
</cp:coreProperties>
</file>